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6"/>
  </p:notesMasterIdLst>
  <p:handoutMasterIdLst>
    <p:handoutMasterId r:id="rId27"/>
  </p:handoutMasterIdLst>
  <p:sldIdLst>
    <p:sldId id="314" r:id="rId5"/>
    <p:sldId id="316" r:id="rId6"/>
    <p:sldId id="317" r:id="rId7"/>
    <p:sldId id="318" r:id="rId8"/>
    <p:sldId id="319" r:id="rId9"/>
    <p:sldId id="320" r:id="rId10"/>
    <p:sldId id="321" r:id="rId11"/>
    <p:sldId id="322" r:id="rId12"/>
    <p:sldId id="324" r:id="rId13"/>
    <p:sldId id="323" r:id="rId14"/>
    <p:sldId id="325" r:id="rId15"/>
    <p:sldId id="326" r:id="rId16"/>
    <p:sldId id="327" r:id="rId17"/>
    <p:sldId id="328" r:id="rId18"/>
    <p:sldId id="329" r:id="rId19"/>
    <p:sldId id="335" r:id="rId20"/>
    <p:sldId id="336" r:id="rId21"/>
    <p:sldId id="337" r:id="rId22"/>
    <p:sldId id="331" r:id="rId23"/>
    <p:sldId id="315"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5394" autoAdjust="0"/>
  </p:normalViewPr>
  <p:slideViewPr>
    <p:cSldViewPr snapToGrid="0">
      <p:cViewPr varScale="1">
        <p:scale>
          <a:sx n="124" d="100"/>
          <a:sy n="124" d="100"/>
        </p:scale>
        <p:origin x="232" y="18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4/21/24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68366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148470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13906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679238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205330" y="5347256"/>
            <a:ext cx="8869843" cy="1319015"/>
          </a:xfrm>
        </p:spPr>
        <p:txBody>
          <a:bodyPr>
            <a:normAutofit/>
          </a:bodyPr>
          <a:lstStyle/>
          <a:p>
            <a:r>
              <a:rPr lang="en-US" sz="4800" b="1" dirty="0">
                <a:solidFill>
                  <a:schemeClr val="bg1">
                    <a:lumMod val="95000"/>
                  </a:schemeClr>
                </a:solidFill>
              </a:rPr>
              <a:t>Final</a:t>
            </a:r>
            <a:r>
              <a:rPr lang="en-US" sz="4800" b="1" dirty="0">
                <a:solidFill>
                  <a:srgbClr val="191919"/>
                </a:solidFill>
              </a:rPr>
              <a:t> </a:t>
            </a:r>
            <a:r>
              <a:rPr lang="en-US" sz="4800" b="1" dirty="0">
                <a:solidFill>
                  <a:schemeClr val="bg1">
                    <a:lumMod val="95000"/>
                  </a:schemeClr>
                </a:solidFill>
              </a:rPr>
              <a:t>Project - Group 02</a:t>
            </a:r>
            <a:br>
              <a:rPr lang="en-US" sz="4800" b="1" dirty="0">
                <a:solidFill>
                  <a:schemeClr val="bg1">
                    <a:lumMod val="95000"/>
                  </a:schemeClr>
                </a:solidFill>
              </a:rPr>
            </a:br>
            <a:r>
              <a:rPr lang="en-US" sz="2200" dirty="0">
                <a:solidFill>
                  <a:schemeClr val="bg1">
                    <a:lumMod val="95000"/>
                  </a:schemeClr>
                </a:solidFill>
              </a:rPr>
              <a:t>CSYE6200 Concepts of Object-Oriented Design</a:t>
            </a:r>
            <a:endParaRPr lang="en-US" sz="4800" b="1" dirty="0">
              <a:solidFill>
                <a:schemeClr val="bg1">
                  <a:lumMod val="95000"/>
                </a:schemeClr>
              </a:solidFill>
            </a:endParaRPr>
          </a:p>
        </p:txBody>
      </p:sp>
      <p:sp>
        <p:nvSpPr>
          <p:cNvPr id="4" name="TextBox 3">
            <a:extLst>
              <a:ext uri="{FF2B5EF4-FFF2-40B4-BE49-F238E27FC236}">
                <a16:creationId xmlns:a16="http://schemas.microsoft.com/office/drawing/2014/main" id="{034E0424-3F2E-99A4-CEF6-ADF0CEBCC9B3}"/>
              </a:ext>
            </a:extLst>
          </p:cNvPr>
          <p:cNvSpPr txBox="1"/>
          <p:nvPr/>
        </p:nvSpPr>
        <p:spPr>
          <a:xfrm>
            <a:off x="6027173" y="1550844"/>
            <a:ext cx="6096000" cy="3508653"/>
          </a:xfrm>
          <a:prstGeom prst="rect">
            <a:avLst/>
          </a:prstGeom>
          <a:noFill/>
        </p:spPr>
        <p:txBody>
          <a:bodyPr wrap="square">
            <a:spAutoFit/>
          </a:bodyPr>
          <a:lstStyle/>
          <a:p>
            <a:r>
              <a:rPr kumimoji="0" lang="en-US" sz="4800" b="1" i="0" u="none" strike="noStrike" kern="1200" cap="none" spc="0" normalizeH="0" baseline="0" noProof="0" dirty="0">
                <a:ln>
                  <a:solidFill>
                    <a:prstClr val="black">
                      <a:lumMod val="75000"/>
                      <a:lumOff val="25000"/>
                      <a:alpha val="10000"/>
                    </a:prstClr>
                  </a:solidFill>
                </a:ln>
                <a:solidFill>
                  <a:schemeClr val="bg1">
                    <a:lumMod val="95000"/>
                  </a:schemeClr>
                </a:solidFill>
                <a:effectLst>
                  <a:outerShdw blurRad="9525" dist="25400" dir="14640000" algn="tl" rotWithShape="0">
                    <a:prstClr val="black">
                      <a:alpha val="30000"/>
                    </a:prstClr>
                  </a:outerShdw>
                </a:effectLst>
                <a:uLnTx/>
                <a:uFillTx/>
                <a:latin typeface="+mj-lt"/>
                <a:ea typeface="+mj-ea"/>
              </a:rPr>
              <a:t>Student Information System</a:t>
            </a:r>
            <a:endParaRPr lang="en-US" sz="4800" b="1" dirty="0">
              <a:ln>
                <a:solidFill>
                  <a:prstClr val="black">
                    <a:lumMod val="75000"/>
                    <a:lumOff val="25000"/>
                    <a:alpha val="10000"/>
                  </a:prstClr>
                </a:solidFill>
              </a:ln>
              <a:solidFill>
                <a:schemeClr val="bg1">
                  <a:lumMod val="95000"/>
                </a:schemeClr>
              </a:solidFill>
              <a:effectLst>
                <a:outerShdw blurRad="9525" dist="25400" dir="14640000" algn="tl" rotWithShape="0">
                  <a:prstClr val="black">
                    <a:alpha val="30000"/>
                  </a:prstClr>
                </a:outerShdw>
              </a:effectLst>
              <a:latin typeface="+mj-lt"/>
              <a:ea typeface="+mj-ea"/>
            </a:endParaRPr>
          </a:p>
          <a:p>
            <a:pPr algn="l"/>
            <a:endParaRPr lang="en-US" dirty="0">
              <a:solidFill>
                <a:schemeClr val="bg1">
                  <a:lumMod val="95000"/>
                </a:schemeClr>
              </a:solidFill>
            </a:endParaRPr>
          </a:p>
          <a:p>
            <a:pPr algn="l"/>
            <a:r>
              <a:rPr lang="en-US" dirty="0">
                <a:solidFill>
                  <a:schemeClr val="bg1">
                    <a:lumMod val="95000"/>
                  </a:schemeClr>
                </a:solidFill>
              </a:rPr>
              <a:t>Shravan Kumar Sai Prabhakar </a:t>
            </a:r>
            <a:r>
              <a:rPr lang="en-US" sz="1200" dirty="0">
                <a:solidFill>
                  <a:schemeClr val="bg1">
                    <a:lumMod val="95000"/>
                  </a:schemeClr>
                </a:solidFill>
              </a:rPr>
              <a:t>(002416030)</a:t>
            </a:r>
          </a:p>
          <a:p>
            <a:pPr algn="l"/>
            <a:r>
              <a:rPr lang="en-US" dirty="0" err="1">
                <a:solidFill>
                  <a:schemeClr val="bg1">
                    <a:lumMod val="95000"/>
                  </a:schemeClr>
                </a:solidFill>
              </a:rPr>
              <a:t>Mathesh</a:t>
            </a:r>
            <a:r>
              <a:rPr lang="en-US" dirty="0">
                <a:solidFill>
                  <a:schemeClr val="bg1">
                    <a:lumMod val="95000"/>
                  </a:schemeClr>
                </a:solidFill>
              </a:rPr>
              <a:t> Ramesh </a:t>
            </a:r>
            <a:r>
              <a:rPr lang="en-US" sz="1200" dirty="0">
                <a:solidFill>
                  <a:schemeClr val="bg1">
                    <a:lumMod val="95000"/>
                  </a:schemeClr>
                </a:solidFill>
              </a:rPr>
              <a:t>(002413401)</a:t>
            </a:r>
          </a:p>
          <a:p>
            <a:pPr algn="l"/>
            <a:r>
              <a:rPr lang="en-US" sz="1800" dirty="0">
                <a:solidFill>
                  <a:schemeClr val="bg1">
                    <a:lumMod val="95000"/>
                  </a:schemeClr>
                </a:solidFill>
              </a:rPr>
              <a:t>Rishabh Sharma </a:t>
            </a:r>
            <a:r>
              <a:rPr lang="en-US" sz="1200" dirty="0">
                <a:solidFill>
                  <a:schemeClr val="bg1">
                    <a:lumMod val="95000"/>
                  </a:schemeClr>
                </a:solidFill>
              </a:rPr>
              <a:t>(002470410)</a:t>
            </a:r>
          </a:p>
          <a:p>
            <a:pPr algn="l"/>
            <a:r>
              <a:rPr lang="en-US" sz="1800" dirty="0">
                <a:solidFill>
                  <a:schemeClr val="bg1">
                    <a:lumMod val="95000"/>
                  </a:schemeClr>
                </a:solidFill>
              </a:rPr>
              <a:t>Monica </a:t>
            </a:r>
            <a:r>
              <a:rPr lang="en-US" sz="1800" dirty="0" err="1">
                <a:solidFill>
                  <a:schemeClr val="bg1">
                    <a:lumMod val="95000"/>
                  </a:schemeClr>
                </a:solidFill>
              </a:rPr>
              <a:t>Sriramreddy</a:t>
            </a:r>
            <a:r>
              <a:rPr lang="en-US" sz="1800" dirty="0">
                <a:solidFill>
                  <a:schemeClr val="bg1">
                    <a:lumMod val="95000"/>
                  </a:schemeClr>
                </a:solidFill>
              </a:rPr>
              <a:t> </a:t>
            </a:r>
            <a:r>
              <a:rPr lang="en-US" sz="1200" dirty="0">
                <a:solidFill>
                  <a:schemeClr val="bg1">
                    <a:lumMod val="95000"/>
                  </a:schemeClr>
                </a:solidFill>
              </a:rPr>
              <a:t>(002641657)</a:t>
            </a:r>
          </a:p>
          <a:p>
            <a:pPr algn="l"/>
            <a:r>
              <a:rPr lang="en-US" sz="1800" dirty="0">
                <a:solidFill>
                  <a:schemeClr val="bg1">
                    <a:lumMod val="95000"/>
                  </a:schemeClr>
                </a:solidFill>
              </a:rPr>
              <a:t>Sameeth Kumar Goud </a:t>
            </a:r>
            <a:r>
              <a:rPr lang="en-US" sz="1800" dirty="0" err="1">
                <a:solidFill>
                  <a:schemeClr val="bg1">
                    <a:lumMod val="95000"/>
                  </a:schemeClr>
                </a:solidFill>
              </a:rPr>
              <a:t>Talla</a:t>
            </a:r>
            <a:r>
              <a:rPr lang="en-US" sz="1800" dirty="0">
                <a:solidFill>
                  <a:schemeClr val="bg1">
                    <a:lumMod val="95000"/>
                  </a:schemeClr>
                </a:solidFill>
              </a:rPr>
              <a:t> </a:t>
            </a:r>
            <a:r>
              <a:rPr lang="en-US" sz="1200" dirty="0">
                <a:solidFill>
                  <a:schemeClr val="bg1">
                    <a:lumMod val="95000"/>
                  </a:schemeClr>
                </a:solidFill>
              </a:rPr>
              <a:t>(002810105)</a:t>
            </a:r>
          </a:p>
          <a:p>
            <a:endParaRPr lang="en-IN" dirty="0">
              <a:solidFill>
                <a:schemeClr val="bg1">
                  <a:lumMod val="95000"/>
                </a:schemeClr>
              </a:solidFill>
              <a:latin typeface="+mj-lt"/>
            </a:endParaRP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71120"/>
            <a:ext cx="10363202" cy="691515"/>
          </a:xfrm>
        </p:spPr>
        <p:txBody>
          <a:bodyPr/>
          <a:lstStyle/>
          <a:p>
            <a:pPr algn="ctr"/>
            <a:r>
              <a:rPr lang="en-IN" dirty="0"/>
              <a:t>Sign in Page</a:t>
            </a:r>
            <a:endParaRPr lang="en-US" dirty="0"/>
          </a:p>
        </p:txBody>
      </p:sp>
      <p:pic>
        <p:nvPicPr>
          <p:cNvPr id="4" name="Picture 3">
            <a:extLst>
              <a:ext uri="{FF2B5EF4-FFF2-40B4-BE49-F238E27FC236}">
                <a16:creationId xmlns:a16="http://schemas.microsoft.com/office/drawing/2014/main" id="{3AF0D60B-E97F-9AD5-F5E7-C97AD72EB180}"/>
              </a:ext>
            </a:extLst>
          </p:cNvPr>
          <p:cNvPicPr>
            <a:picLocks noChangeAspect="1"/>
          </p:cNvPicPr>
          <p:nvPr/>
        </p:nvPicPr>
        <p:blipFill>
          <a:blip r:embed="rId3"/>
          <a:stretch>
            <a:fillRect/>
          </a:stretch>
        </p:blipFill>
        <p:spPr>
          <a:xfrm>
            <a:off x="2483893" y="1171253"/>
            <a:ext cx="7274255" cy="4629045"/>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18974" y="86637"/>
            <a:ext cx="10354052" cy="665203"/>
          </a:xfrm>
        </p:spPr>
        <p:txBody>
          <a:bodyPr/>
          <a:lstStyle/>
          <a:p>
            <a:pPr algn="ctr"/>
            <a:r>
              <a:rPr lang="en-IN" dirty="0"/>
              <a:t>Home </a:t>
            </a:r>
            <a:r>
              <a:rPr lang="en-IN" sz="3200" dirty="0"/>
              <a:t>(Admin View)</a:t>
            </a:r>
            <a:endParaRPr lang="en-US" dirty="0"/>
          </a:p>
        </p:txBody>
      </p:sp>
      <p:pic>
        <p:nvPicPr>
          <p:cNvPr id="7" name="Picture 6">
            <a:extLst>
              <a:ext uri="{FF2B5EF4-FFF2-40B4-BE49-F238E27FC236}">
                <a16:creationId xmlns:a16="http://schemas.microsoft.com/office/drawing/2014/main" id="{FB25C734-7B2D-6F4B-6F75-239CE9F99B3E}"/>
              </a:ext>
            </a:extLst>
          </p:cNvPr>
          <p:cNvPicPr>
            <a:picLocks noChangeAspect="1"/>
          </p:cNvPicPr>
          <p:nvPr/>
        </p:nvPicPr>
        <p:blipFill>
          <a:blip r:embed="rId3"/>
          <a:stretch>
            <a:fillRect/>
          </a:stretch>
        </p:blipFill>
        <p:spPr>
          <a:xfrm>
            <a:off x="2209800" y="632891"/>
            <a:ext cx="7772400" cy="5592217"/>
          </a:xfrm>
          <a:prstGeom prst="rect">
            <a:avLst/>
          </a:prstGeom>
        </p:spPr>
      </p:pic>
    </p:spTree>
    <p:extLst>
      <p:ext uri="{BB962C8B-B14F-4D97-AF65-F5344CB8AC3E}">
        <p14:creationId xmlns:p14="http://schemas.microsoft.com/office/powerpoint/2010/main" val="2323500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3B3F-DA8A-B76A-DBD5-BB911470DB2F}"/>
              </a:ext>
            </a:extLst>
          </p:cNvPr>
          <p:cNvSpPr>
            <a:spLocks noGrp="1"/>
          </p:cNvSpPr>
          <p:nvPr>
            <p:ph type="title"/>
          </p:nvPr>
        </p:nvSpPr>
        <p:spPr>
          <a:xfrm>
            <a:off x="914400" y="285053"/>
            <a:ext cx="5181600" cy="527747"/>
          </a:xfrm>
        </p:spPr>
        <p:txBody>
          <a:bodyPr>
            <a:normAutofit fontScale="90000"/>
          </a:bodyPr>
          <a:lstStyle/>
          <a:p>
            <a:r>
              <a:rPr lang="en-IN" dirty="0"/>
              <a:t>Instructor Registration </a:t>
            </a:r>
            <a:r>
              <a:rPr lang="en-IN" sz="1200" dirty="0"/>
              <a:t>(Admin View)</a:t>
            </a:r>
            <a:endParaRPr lang="en-IN" dirty="0"/>
          </a:p>
        </p:txBody>
      </p:sp>
      <p:pic>
        <p:nvPicPr>
          <p:cNvPr id="5" name="Picture 4">
            <a:extLst>
              <a:ext uri="{FF2B5EF4-FFF2-40B4-BE49-F238E27FC236}">
                <a16:creationId xmlns:a16="http://schemas.microsoft.com/office/drawing/2014/main" id="{E95783F1-64D3-677F-E1C2-5F9366D5F126}"/>
              </a:ext>
            </a:extLst>
          </p:cNvPr>
          <p:cNvPicPr>
            <a:picLocks noChangeAspect="1"/>
          </p:cNvPicPr>
          <p:nvPr/>
        </p:nvPicPr>
        <p:blipFill>
          <a:blip r:embed="rId2"/>
          <a:stretch>
            <a:fillRect/>
          </a:stretch>
        </p:blipFill>
        <p:spPr>
          <a:xfrm>
            <a:off x="2209800" y="705753"/>
            <a:ext cx="7772400" cy="5446494"/>
          </a:xfrm>
          <a:prstGeom prst="rect">
            <a:avLst/>
          </a:prstGeom>
        </p:spPr>
      </p:pic>
    </p:spTree>
    <p:extLst>
      <p:ext uri="{BB962C8B-B14F-4D97-AF65-F5344CB8AC3E}">
        <p14:creationId xmlns:p14="http://schemas.microsoft.com/office/powerpoint/2010/main" val="337191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1850-D32E-FA6A-7EB4-53B5A1E061AB}"/>
              </a:ext>
            </a:extLst>
          </p:cNvPr>
          <p:cNvSpPr>
            <a:spLocks noGrp="1"/>
          </p:cNvSpPr>
          <p:nvPr>
            <p:ph type="title"/>
          </p:nvPr>
        </p:nvSpPr>
        <p:spPr>
          <a:xfrm>
            <a:off x="853439" y="151765"/>
            <a:ext cx="7273637" cy="854075"/>
          </a:xfrm>
        </p:spPr>
        <p:txBody>
          <a:bodyPr/>
          <a:lstStyle/>
          <a:p>
            <a:r>
              <a:rPr lang="en-IN" dirty="0"/>
              <a:t>Student Registration</a:t>
            </a:r>
          </a:p>
        </p:txBody>
      </p:sp>
      <p:pic>
        <p:nvPicPr>
          <p:cNvPr id="4" name="Picture 3">
            <a:extLst>
              <a:ext uri="{FF2B5EF4-FFF2-40B4-BE49-F238E27FC236}">
                <a16:creationId xmlns:a16="http://schemas.microsoft.com/office/drawing/2014/main" id="{EC154CF5-EC45-7B1C-B8A7-A3C9926555D1}"/>
              </a:ext>
            </a:extLst>
          </p:cNvPr>
          <p:cNvPicPr>
            <a:picLocks noChangeAspect="1"/>
          </p:cNvPicPr>
          <p:nvPr/>
        </p:nvPicPr>
        <p:blipFill>
          <a:blip r:embed="rId2"/>
          <a:stretch>
            <a:fillRect/>
          </a:stretch>
        </p:blipFill>
        <p:spPr>
          <a:xfrm>
            <a:off x="853439" y="1005841"/>
            <a:ext cx="9819110" cy="5435902"/>
          </a:xfrm>
          <a:prstGeom prst="rect">
            <a:avLst/>
          </a:prstGeom>
        </p:spPr>
      </p:pic>
    </p:spTree>
    <p:extLst>
      <p:ext uri="{BB962C8B-B14F-4D97-AF65-F5344CB8AC3E}">
        <p14:creationId xmlns:p14="http://schemas.microsoft.com/office/powerpoint/2010/main" val="37726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81D-063E-407D-4673-ACA04CFEA00B}"/>
              </a:ext>
            </a:extLst>
          </p:cNvPr>
          <p:cNvSpPr>
            <a:spLocks noGrp="1"/>
          </p:cNvSpPr>
          <p:nvPr>
            <p:ph type="title"/>
          </p:nvPr>
        </p:nvSpPr>
        <p:spPr>
          <a:xfrm>
            <a:off x="914399" y="141605"/>
            <a:ext cx="10363201" cy="691515"/>
          </a:xfrm>
        </p:spPr>
        <p:txBody>
          <a:bodyPr/>
          <a:lstStyle/>
          <a:p>
            <a:r>
              <a:rPr lang="en-IN" dirty="0"/>
              <a:t>Student Details </a:t>
            </a:r>
            <a:r>
              <a:rPr lang="en-IN" sz="1200" dirty="0"/>
              <a:t>(Admin View)</a:t>
            </a:r>
            <a:endParaRPr lang="en-IN" dirty="0"/>
          </a:p>
        </p:txBody>
      </p:sp>
      <p:pic>
        <p:nvPicPr>
          <p:cNvPr id="4" name="Picture 3">
            <a:extLst>
              <a:ext uri="{FF2B5EF4-FFF2-40B4-BE49-F238E27FC236}">
                <a16:creationId xmlns:a16="http://schemas.microsoft.com/office/drawing/2014/main" id="{D250BF11-CD55-FEE5-705E-B8AE8394DCBE}"/>
              </a:ext>
            </a:extLst>
          </p:cNvPr>
          <p:cNvPicPr>
            <a:picLocks noChangeAspect="1"/>
          </p:cNvPicPr>
          <p:nvPr/>
        </p:nvPicPr>
        <p:blipFill>
          <a:blip r:embed="rId2"/>
          <a:stretch>
            <a:fillRect/>
          </a:stretch>
        </p:blipFill>
        <p:spPr>
          <a:xfrm>
            <a:off x="914399" y="1065421"/>
            <a:ext cx="10795379" cy="5499152"/>
          </a:xfrm>
          <a:prstGeom prst="rect">
            <a:avLst/>
          </a:prstGeom>
        </p:spPr>
      </p:pic>
    </p:spTree>
    <p:extLst>
      <p:ext uri="{BB962C8B-B14F-4D97-AF65-F5344CB8AC3E}">
        <p14:creationId xmlns:p14="http://schemas.microsoft.com/office/powerpoint/2010/main" val="102152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296A5-72A8-ED75-CED9-7E6013F83637}"/>
              </a:ext>
            </a:extLst>
          </p:cNvPr>
          <p:cNvSpPr>
            <a:spLocks noGrp="1"/>
          </p:cNvSpPr>
          <p:nvPr>
            <p:ph type="title"/>
          </p:nvPr>
        </p:nvSpPr>
        <p:spPr>
          <a:xfrm>
            <a:off x="396238" y="131445"/>
            <a:ext cx="10439401" cy="671195"/>
          </a:xfrm>
        </p:spPr>
        <p:txBody>
          <a:bodyPr/>
          <a:lstStyle/>
          <a:p>
            <a:r>
              <a:rPr lang="en-IN" dirty="0"/>
              <a:t>Student Immunization Management </a:t>
            </a:r>
            <a:r>
              <a:rPr lang="en-IN" sz="1400" dirty="0"/>
              <a:t>(Admin View)</a:t>
            </a:r>
            <a:endParaRPr lang="en-IN" dirty="0"/>
          </a:p>
        </p:txBody>
      </p:sp>
      <p:pic>
        <p:nvPicPr>
          <p:cNvPr id="3" name="Picture 2">
            <a:extLst>
              <a:ext uri="{FF2B5EF4-FFF2-40B4-BE49-F238E27FC236}">
                <a16:creationId xmlns:a16="http://schemas.microsoft.com/office/drawing/2014/main" id="{57777200-3C83-2878-A652-686F06FA74A1}"/>
              </a:ext>
            </a:extLst>
          </p:cNvPr>
          <p:cNvPicPr>
            <a:picLocks noChangeAspect="1"/>
          </p:cNvPicPr>
          <p:nvPr/>
        </p:nvPicPr>
        <p:blipFill>
          <a:blip r:embed="rId2"/>
          <a:stretch>
            <a:fillRect/>
          </a:stretch>
        </p:blipFill>
        <p:spPr>
          <a:xfrm>
            <a:off x="1105469" y="901648"/>
            <a:ext cx="9403307" cy="5581039"/>
          </a:xfrm>
          <a:prstGeom prst="rect">
            <a:avLst/>
          </a:prstGeom>
        </p:spPr>
      </p:pic>
    </p:spTree>
    <p:extLst>
      <p:ext uri="{BB962C8B-B14F-4D97-AF65-F5344CB8AC3E}">
        <p14:creationId xmlns:p14="http://schemas.microsoft.com/office/powerpoint/2010/main" val="2954710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2631440" y="30481"/>
            <a:ext cx="6929120" cy="802640"/>
          </a:xfrm>
        </p:spPr>
        <p:txBody>
          <a:bodyPr>
            <a:normAutofit/>
          </a:bodyPr>
          <a:lstStyle/>
          <a:p>
            <a:pPr algn="ctr"/>
            <a:r>
              <a:rPr lang="en-IN" dirty="0"/>
              <a:t>Student Class Assignment</a:t>
            </a:r>
            <a:r>
              <a:rPr lang="en-IN" sz="3200" dirty="0"/>
              <a:t> </a:t>
            </a:r>
            <a:r>
              <a:rPr lang="en-IN" sz="1200" dirty="0"/>
              <a:t>(Admin View)</a:t>
            </a:r>
            <a:endParaRPr lang="en-US" dirty="0"/>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pic>
        <p:nvPicPr>
          <p:cNvPr id="4" name="Picture 3">
            <a:extLst>
              <a:ext uri="{FF2B5EF4-FFF2-40B4-BE49-F238E27FC236}">
                <a16:creationId xmlns:a16="http://schemas.microsoft.com/office/drawing/2014/main" id="{7F2D0323-AB88-FE8E-4457-B4537E490007}"/>
              </a:ext>
            </a:extLst>
          </p:cNvPr>
          <p:cNvPicPr>
            <a:picLocks noChangeAspect="1"/>
          </p:cNvPicPr>
          <p:nvPr/>
        </p:nvPicPr>
        <p:blipFill>
          <a:blip r:embed="rId3"/>
          <a:stretch>
            <a:fillRect/>
          </a:stretch>
        </p:blipFill>
        <p:spPr>
          <a:xfrm>
            <a:off x="1433015" y="1017143"/>
            <a:ext cx="8549185" cy="5044610"/>
          </a:xfrm>
          <a:prstGeom prst="rect">
            <a:avLst/>
          </a:prstGeom>
        </p:spPr>
      </p:pic>
    </p:spTree>
    <p:extLst>
      <p:ext uri="{BB962C8B-B14F-4D97-AF65-F5344CB8AC3E}">
        <p14:creationId xmlns:p14="http://schemas.microsoft.com/office/powerpoint/2010/main" val="1785718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71120"/>
            <a:ext cx="10363202" cy="691515"/>
          </a:xfrm>
        </p:spPr>
        <p:txBody>
          <a:bodyPr/>
          <a:lstStyle/>
          <a:p>
            <a:pPr algn="ctr"/>
            <a:r>
              <a:rPr lang="en-IN" dirty="0"/>
              <a:t>Teachers Details </a:t>
            </a:r>
            <a:r>
              <a:rPr lang="en-IN" sz="1200" dirty="0"/>
              <a:t>(Admin View)</a:t>
            </a:r>
            <a:endParaRPr lang="en-US" dirty="0"/>
          </a:p>
        </p:txBody>
      </p:sp>
      <p:pic>
        <p:nvPicPr>
          <p:cNvPr id="4" name="Picture 3">
            <a:extLst>
              <a:ext uri="{FF2B5EF4-FFF2-40B4-BE49-F238E27FC236}">
                <a16:creationId xmlns:a16="http://schemas.microsoft.com/office/drawing/2014/main" id="{478CF5CF-AA71-F6EE-6747-CB1202F5D1D3}"/>
              </a:ext>
            </a:extLst>
          </p:cNvPr>
          <p:cNvPicPr>
            <a:picLocks noChangeAspect="1"/>
          </p:cNvPicPr>
          <p:nvPr/>
        </p:nvPicPr>
        <p:blipFill>
          <a:blip r:embed="rId3"/>
          <a:stretch>
            <a:fillRect/>
          </a:stretch>
        </p:blipFill>
        <p:spPr>
          <a:xfrm>
            <a:off x="1296537" y="982638"/>
            <a:ext cx="9184944" cy="5199797"/>
          </a:xfrm>
          <a:prstGeom prst="rect">
            <a:avLst/>
          </a:prstGeom>
        </p:spPr>
      </p:pic>
    </p:spTree>
    <p:extLst>
      <p:ext uri="{BB962C8B-B14F-4D97-AF65-F5344CB8AC3E}">
        <p14:creationId xmlns:p14="http://schemas.microsoft.com/office/powerpoint/2010/main" val="101919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1333501" y="78625"/>
            <a:ext cx="9524998" cy="632575"/>
          </a:xfrm>
        </p:spPr>
        <p:txBody>
          <a:bodyPr/>
          <a:lstStyle/>
          <a:p>
            <a:pPr algn="ctr"/>
            <a:r>
              <a:rPr lang="en-IN" dirty="0"/>
              <a:t>Class Rooms Details</a:t>
            </a:r>
            <a:r>
              <a:rPr lang="en-IN" sz="3200" dirty="0"/>
              <a:t> </a:t>
            </a:r>
            <a:r>
              <a:rPr lang="en-IN" sz="1200" dirty="0"/>
              <a:t>(Admin View)</a:t>
            </a:r>
            <a:endParaRPr lang="en-US" dirty="0"/>
          </a:p>
        </p:txBody>
      </p:sp>
      <p:pic>
        <p:nvPicPr>
          <p:cNvPr id="4" name="Picture 3">
            <a:extLst>
              <a:ext uri="{FF2B5EF4-FFF2-40B4-BE49-F238E27FC236}">
                <a16:creationId xmlns:a16="http://schemas.microsoft.com/office/drawing/2014/main" id="{777081DB-E4BF-777E-38A0-FD437407ED46}"/>
              </a:ext>
            </a:extLst>
          </p:cNvPr>
          <p:cNvPicPr>
            <a:picLocks noChangeAspect="1"/>
          </p:cNvPicPr>
          <p:nvPr/>
        </p:nvPicPr>
        <p:blipFill>
          <a:blip r:embed="rId3"/>
          <a:stretch>
            <a:fillRect/>
          </a:stretch>
        </p:blipFill>
        <p:spPr>
          <a:xfrm>
            <a:off x="1469204" y="842481"/>
            <a:ext cx="8435084" cy="5322013"/>
          </a:xfrm>
          <a:prstGeom prst="rect">
            <a:avLst/>
          </a:prstGeom>
        </p:spPr>
      </p:pic>
    </p:spTree>
    <p:extLst>
      <p:ext uri="{BB962C8B-B14F-4D97-AF65-F5344CB8AC3E}">
        <p14:creationId xmlns:p14="http://schemas.microsoft.com/office/powerpoint/2010/main" val="334371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3B3F-DA8A-B76A-DBD5-BB911470DB2F}"/>
              </a:ext>
            </a:extLst>
          </p:cNvPr>
          <p:cNvSpPr>
            <a:spLocks noGrp="1"/>
          </p:cNvSpPr>
          <p:nvPr>
            <p:ph type="title"/>
          </p:nvPr>
        </p:nvSpPr>
        <p:spPr>
          <a:xfrm>
            <a:off x="914400" y="285053"/>
            <a:ext cx="5181600" cy="527747"/>
          </a:xfrm>
        </p:spPr>
        <p:txBody>
          <a:bodyPr>
            <a:normAutofit fontScale="90000"/>
          </a:bodyPr>
          <a:lstStyle/>
          <a:p>
            <a:r>
              <a:rPr lang="en-IN" dirty="0"/>
              <a:t>Future Improvement</a:t>
            </a:r>
          </a:p>
        </p:txBody>
      </p:sp>
      <p:sp>
        <p:nvSpPr>
          <p:cNvPr id="3" name="Rectangle 1">
            <a:extLst>
              <a:ext uri="{FF2B5EF4-FFF2-40B4-BE49-F238E27FC236}">
                <a16:creationId xmlns:a16="http://schemas.microsoft.com/office/drawing/2014/main" id="{354713C7-470D-3F33-A841-E26D0F2D0402}"/>
              </a:ext>
            </a:extLst>
          </p:cNvPr>
          <p:cNvSpPr txBox="1">
            <a:spLocks noChangeArrowheads="1"/>
          </p:cNvSpPr>
          <p:nvPr/>
        </p:nvSpPr>
        <p:spPr bwMode="auto">
          <a:xfrm>
            <a:off x="914400" y="806947"/>
            <a:ext cx="617727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eaLnBrk="0" fontAlgn="base" hangingPunct="0">
              <a:lnSpc>
                <a:spcPct val="100000"/>
              </a:lnSpc>
              <a:spcBef>
                <a:spcPct val="0"/>
              </a:spcBef>
              <a:spcAft>
                <a:spcPct val="0"/>
              </a:spcAft>
            </a:pPr>
            <a:r>
              <a:rPr lang="en-US" altLang="en-US" sz="2400" dirty="0">
                <a:latin typeface="+mj-lt"/>
              </a:rPr>
              <a:t>To improve user interaction, the frontend React integration and the backend Java application using Spring Boot are combined. </a:t>
            </a:r>
          </a:p>
          <a:p>
            <a:pPr marL="0" indent="0" eaLnBrk="0" fontAlgn="base" hangingPunct="0">
              <a:lnSpc>
                <a:spcPct val="100000"/>
              </a:lnSpc>
              <a:spcBef>
                <a:spcPct val="0"/>
              </a:spcBef>
              <a:spcAft>
                <a:spcPct val="0"/>
              </a:spcAft>
              <a:buFont typeface="Arial" panose="020B0604020202020204" pitchFamily="34" charset="0"/>
              <a:buNone/>
            </a:pPr>
            <a:endParaRPr lang="en-US" altLang="en-US" sz="2400" dirty="0">
              <a:latin typeface="+mj-lt"/>
            </a:endParaRPr>
          </a:p>
          <a:p>
            <a:pPr indent="-342900" eaLnBrk="0" fontAlgn="base" hangingPunct="0">
              <a:lnSpc>
                <a:spcPct val="100000"/>
              </a:lnSpc>
              <a:spcBef>
                <a:spcPct val="0"/>
              </a:spcBef>
              <a:spcAft>
                <a:spcPct val="0"/>
              </a:spcAft>
            </a:pPr>
            <a:r>
              <a:rPr lang="en-US" altLang="en-US" sz="2400" dirty="0">
                <a:latin typeface="+mj-lt"/>
              </a:rPr>
              <a:t>Transferring to a cloud-hosted setup with a microservice-deployed front end, back end.</a:t>
            </a:r>
          </a:p>
          <a:p>
            <a:pPr indent="-342900" eaLnBrk="0" fontAlgn="base" hangingPunct="0">
              <a:lnSpc>
                <a:spcPct val="100000"/>
              </a:lnSpc>
              <a:spcBef>
                <a:spcPct val="0"/>
              </a:spcBef>
              <a:spcAft>
                <a:spcPct val="0"/>
              </a:spcAft>
            </a:pPr>
            <a:endParaRPr lang="en-US" altLang="en-US" sz="2400" dirty="0">
              <a:latin typeface="+mj-lt"/>
            </a:endParaRPr>
          </a:p>
          <a:p>
            <a:pPr indent="-342900" eaLnBrk="0" fontAlgn="base" hangingPunct="0">
              <a:lnSpc>
                <a:spcPct val="100000"/>
              </a:lnSpc>
              <a:spcBef>
                <a:spcPct val="0"/>
              </a:spcBef>
              <a:spcAft>
                <a:spcPct val="0"/>
              </a:spcAft>
            </a:pPr>
            <a:r>
              <a:rPr lang="en-US" sz="2400" dirty="0" err="1">
                <a:latin typeface="+mj-lt"/>
              </a:rPr>
              <a:t>NoSql</a:t>
            </a:r>
            <a:r>
              <a:rPr lang="en-US" sz="2400" dirty="0">
                <a:latin typeface="+mj-lt"/>
              </a:rPr>
              <a:t> Database</a:t>
            </a:r>
            <a:br>
              <a:rPr lang="en-US" altLang="en-US" sz="2400" dirty="0">
                <a:latin typeface="+mj-lt"/>
              </a:rPr>
            </a:br>
            <a:endParaRPr lang="en-US" altLang="en-US" sz="2400" dirty="0">
              <a:latin typeface="+mj-lt"/>
            </a:endParaRPr>
          </a:p>
        </p:txBody>
      </p:sp>
    </p:spTree>
    <p:extLst>
      <p:ext uri="{BB962C8B-B14F-4D97-AF65-F5344CB8AC3E}">
        <p14:creationId xmlns:p14="http://schemas.microsoft.com/office/powerpoint/2010/main" val="10377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normAutofit/>
          </a:bodyPr>
          <a:lstStyle/>
          <a:p>
            <a:pPr marL="36900" indent="0" algn="l">
              <a:buNone/>
            </a:pPr>
            <a:r>
              <a:rPr lang="en-US" sz="4800" dirty="0"/>
              <a:t>Technologies </a:t>
            </a:r>
            <a:br>
              <a:rPr lang="en-US" sz="4800" dirty="0"/>
            </a:br>
            <a:br>
              <a:rPr lang="en-US" sz="4800" dirty="0"/>
            </a:br>
            <a:r>
              <a:rPr lang="en-US" sz="2200" dirty="0"/>
              <a:t>Java</a:t>
            </a:r>
            <a:br>
              <a:rPr lang="en-US" sz="2200" dirty="0"/>
            </a:br>
            <a:r>
              <a:rPr lang="en-US" sz="2200" dirty="0"/>
              <a:t>JAVA AWT</a:t>
            </a:r>
            <a:br>
              <a:rPr lang="en-US" sz="2200" dirty="0"/>
            </a:br>
            <a:r>
              <a:rPr lang="en-US" sz="2200" dirty="0"/>
              <a:t>GUI With Swing </a:t>
            </a:r>
            <a:br>
              <a:rPr lang="en-US" sz="2200" dirty="0"/>
            </a:br>
            <a:r>
              <a:rPr lang="en-US" sz="2200" dirty="0" err="1"/>
              <a:t>mySQL</a:t>
            </a:r>
            <a:r>
              <a:rPr lang="en-US" sz="2200" dirty="0"/>
              <a:t> Database</a:t>
            </a:r>
            <a:br>
              <a:rPr lang="en-US" sz="4800" dirty="0"/>
            </a:br>
            <a:endParaRPr lang="en-US" dirty="0"/>
          </a:p>
        </p:txBody>
      </p:sp>
      <p:pic>
        <p:nvPicPr>
          <p:cNvPr id="7" name="Picture Placeholder 6">
            <a:extLst>
              <a:ext uri="{FF2B5EF4-FFF2-40B4-BE49-F238E27FC236}">
                <a16:creationId xmlns:a16="http://schemas.microsoft.com/office/drawing/2014/main" id="{C6E13181-32D1-D3E7-18FC-E02E6035B621}"/>
              </a:ext>
            </a:extLst>
          </p:cNvPr>
          <p:cNvPicPr>
            <a:picLocks noGrp="1" noChangeAspect="1"/>
          </p:cNvPicPr>
          <p:nvPr>
            <p:ph type="pic" sz="quarter" idx="10"/>
          </p:nvPr>
        </p:nvPicPr>
        <p:blipFill>
          <a:blip r:embed="rId3"/>
          <a:srcRect t="87" b="87"/>
          <a:stretch>
            <a:fillRect/>
          </a:stretch>
        </p:blipFill>
        <p:spPr/>
      </p:pic>
      <p:pic>
        <p:nvPicPr>
          <p:cNvPr id="8" name="Picture 7">
            <a:extLst>
              <a:ext uri="{FF2B5EF4-FFF2-40B4-BE49-F238E27FC236}">
                <a16:creationId xmlns:a16="http://schemas.microsoft.com/office/drawing/2014/main" id="{CE1C7C64-C0CD-723F-94B0-1021BD70E3C1}"/>
              </a:ext>
            </a:extLst>
          </p:cNvPr>
          <p:cNvPicPr>
            <a:picLocks noChangeAspect="1"/>
          </p:cNvPicPr>
          <p:nvPr/>
        </p:nvPicPr>
        <p:blipFill>
          <a:blip r:embed="rId4"/>
          <a:stretch>
            <a:fillRect/>
          </a:stretch>
        </p:blipFill>
        <p:spPr>
          <a:xfrm>
            <a:off x="7575328" y="650241"/>
            <a:ext cx="1836864" cy="3102810"/>
          </a:xfrm>
          <a:prstGeom prst="rect">
            <a:avLst/>
          </a:prstGeom>
        </p:spPr>
      </p:pic>
      <p:pic>
        <p:nvPicPr>
          <p:cNvPr id="9" name="Picture 8">
            <a:extLst>
              <a:ext uri="{FF2B5EF4-FFF2-40B4-BE49-F238E27FC236}">
                <a16:creationId xmlns:a16="http://schemas.microsoft.com/office/drawing/2014/main" id="{C8434DF9-2090-16A1-689A-276C96DDEB8F}"/>
              </a:ext>
            </a:extLst>
          </p:cNvPr>
          <p:cNvPicPr>
            <a:picLocks noChangeAspect="1"/>
          </p:cNvPicPr>
          <p:nvPr/>
        </p:nvPicPr>
        <p:blipFill>
          <a:blip r:embed="rId5">
            <a:alphaModFix/>
          </a:blip>
          <a:stretch>
            <a:fillRect/>
          </a:stretch>
        </p:blipFill>
        <p:spPr>
          <a:xfrm>
            <a:off x="10105319" y="2571438"/>
            <a:ext cx="1836864" cy="1836864"/>
          </a:xfrm>
          <a:prstGeom prst="rect">
            <a:avLst/>
          </a:prstGeom>
        </p:spPr>
      </p:pic>
      <p:pic>
        <p:nvPicPr>
          <p:cNvPr id="10" name="Picture 9">
            <a:extLst>
              <a:ext uri="{FF2B5EF4-FFF2-40B4-BE49-F238E27FC236}">
                <a16:creationId xmlns:a16="http://schemas.microsoft.com/office/drawing/2014/main" id="{68220438-E7CB-26C9-E7FF-8260B67C9B2F}"/>
              </a:ext>
            </a:extLst>
          </p:cNvPr>
          <p:cNvPicPr>
            <a:picLocks noChangeAspect="1"/>
          </p:cNvPicPr>
          <p:nvPr/>
        </p:nvPicPr>
        <p:blipFill>
          <a:blip r:embed="rId6"/>
          <a:stretch>
            <a:fillRect/>
          </a:stretch>
        </p:blipFill>
        <p:spPr>
          <a:xfrm>
            <a:off x="10124591" y="4736558"/>
            <a:ext cx="1889760" cy="1889760"/>
          </a:xfrm>
          <a:prstGeom prst="rect">
            <a:avLst/>
          </a:prstGeom>
        </p:spPr>
      </p:pic>
      <p:pic>
        <p:nvPicPr>
          <p:cNvPr id="11" name="Picture 10">
            <a:extLst>
              <a:ext uri="{FF2B5EF4-FFF2-40B4-BE49-F238E27FC236}">
                <a16:creationId xmlns:a16="http://schemas.microsoft.com/office/drawing/2014/main" id="{26C5384F-6B8F-1C29-85C7-65989C4433B8}"/>
              </a:ext>
            </a:extLst>
          </p:cNvPr>
          <p:cNvPicPr>
            <a:picLocks noChangeAspect="1"/>
          </p:cNvPicPr>
          <p:nvPr/>
        </p:nvPicPr>
        <p:blipFill>
          <a:blip r:embed="rId7"/>
          <a:stretch>
            <a:fillRect/>
          </a:stretch>
        </p:blipFill>
        <p:spPr>
          <a:xfrm>
            <a:off x="10052423" y="442104"/>
            <a:ext cx="1889760" cy="1889760"/>
          </a:xfrm>
          <a:prstGeom prst="rect">
            <a:avLst/>
          </a:prstGeom>
        </p:spPr>
      </p:pic>
    </p:spTree>
    <p:extLst>
      <p:ext uri="{BB962C8B-B14F-4D97-AF65-F5344CB8AC3E}">
        <p14:creationId xmlns:p14="http://schemas.microsoft.com/office/powerpoint/2010/main" val="429374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sz="3200" dirty="0"/>
              <a:t>Contribution</a:t>
            </a:r>
            <a:endParaRPr lang="en-US" dirty="0"/>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399" y="2844800"/>
            <a:ext cx="8065214" cy="3128963"/>
          </a:xfrm>
        </p:spPr>
        <p:txBody>
          <a:bodyPr/>
          <a:lstStyle/>
          <a:p>
            <a:pPr marL="36900" indent="0" algn="l">
              <a:buNone/>
            </a:pPr>
            <a:r>
              <a:rPr lang="en-US" dirty="0"/>
              <a:t>Teacher Registration and view/update - </a:t>
            </a:r>
            <a:r>
              <a:rPr lang="en-US" sz="2000" dirty="0"/>
              <a:t>Shravan Kumar Sai Prabhakar</a:t>
            </a:r>
          </a:p>
          <a:p>
            <a:pPr marL="36900" indent="0" algn="l">
              <a:buNone/>
            </a:pPr>
            <a:r>
              <a:rPr lang="en-US" sz="2000" dirty="0"/>
              <a:t>Student Registration and view/update - </a:t>
            </a:r>
            <a:r>
              <a:rPr lang="en-US" sz="2000" dirty="0" err="1"/>
              <a:t>Mathesh</a:t>
            </a:r>
            <a:r>
              <a:rPr lang="en-US" sz="2000" dirty="0"/>
              <a:t> Ramesh</a:t>
            </a:r>
          </a:p>
          <a:p>
            <a:pPr marL="36900" indent="0" algn="l">
              <a:buNone/>
            </a:pPr>
            <a:r>
              <a:rPr lang="en-US" sz="2000" dirty="0"/>
              <a:t>Immunizations </a:t>
            </a:r>
            <a:r>
              <a:rPr lang="en-US" dirty="0"/>
              <a:t>and Assign students - </a:t>
            </a:r>
            <a:r>
              <a:rPr lang="en-US" sz="2000" dirty="0"/>
              <a:t>Rishabh Sharma</a:t>
            </a:r>
          </a:p>
          <a:p>
            <a:pPr marL="36900" indent="0" algn="l">
              <a:buNone/>
            </a:pPr>
            <a:r>
              <a:rPr lang="en-US" sz="2000" dirty="0"/>
              <a:t>Annual Review and class view/update - Monica </a:t>
            </a:r>
            <a:r>
              <a:rPr lang="en-US" sz="2000" dirty="0" err="1"/>
              <a:t>Sriramreddy</a:t>
            </a:r>
            <a:endParaRPr lang="en-US" sz="2000" dirty="0"/>
          </a:p>
          <a:p>
            <a:pPr marL="36900" indent="0" algn="l">
              <a:buNone/>
            </a:pPr>
            <a:r>
              <a:rPr lang="en-US" sz="2000" dirty="0"/>
              <a:t>Sign-in, Signup and presentation - </a:t>
            </a:r>
            <a:r>
              <a:rPr lang="en-US" sz="2000" dirty="0" err="1"/>
              <a:t>Sameeth</a:t>
            </a:r>
            <a:r>
              <a:rPr lang="en-US" sz="2000" dirty="0"/>
              <a:t> Kumar Goud </a:t>
            </a:r>
            <a:r>
              <a:rPr lang="en-US" sz="2000" dirty="0" err="1"/>
              <a:t>Talla</a:t>
            </a:r>
            <a:endParaRPr lang="en-US" sz="2000"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152400" y="0"/>
            <a:ext cx="4805997" cy="1808481"/>
          </a:xfrm>
        </p:spPr>
        <p:txBody>
          <a:bodyPr/>
          <a:lstStyle/>
          <a:p>
            <a:r>
              <a:rPr lang="en-IN" dirty="0"/>
              <a:t>Introduction</a:t>
            </a:r>
            <a:endParaRPr lang="en-US" dirty="0"/>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152400" y="2130830"/>
            <a:ext cx="5385371" cy="2389736"/>
          </a:xfrm>
        </p:spPr>
        <p:txBody>
          <a:bodyPr>
            <a:normAutofit lnSpcReduction="10000"/>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effectLst/>
                <a:latin typeface="+mj-lt"/>
              </a:rPr>
              <a:t>The </a:t>
            </a:r>
            <a:r>
              <a:rPr lang="en-US" dirty="0">
                <a:latin typeface="+mj-lt"/>
              </a:rPr>
              <a:t>Student Information System</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application is made to make it easier for teachers and students to register together. It also keeps track of students' immunization anniversaries effectively, making sure that rules about health are followed and updates are made on time.</a:t>
            </a:r>
            <a:br>
              <a:rPr kumimoji="0" lang="en-US" altLang="en-US" sz="1400" b="0" i="0" u="none" strike="noStrike" cap="none" normalizeH="0" baseline="0" dirty="0">
                <a:ln>
                  <a:noFill/>
                </a:ln>
                <a:effectLst/>
                <a:latin typeface="Arial" panose="020B0604020202020204" pitchFamily="34" charset="0"/>
              </a:rPr>
            </a:br>
            <a:endParaRPr kumimoji="0" lang="en-US" altLang="en-US" sz="1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61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9" y="365125"/>
            <a:ext cx="7273637" cy="1158875"/>
          </a:xfrm>
        </p:spPr>
        <p:txBody>
          <a:bodyPr/>
          <a:lstStyle/>
          <a:p>
            <a:r>
              <a:rPr lang="en-IN" dirty="0"/>
              <a:t>Features</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524000"/>
            <a:ext cx="7273638" cy="4155757"/>
          </a:xfrm>
        </p:spPr>
        <p:txBody>
          <a:bodyPr>
            <a:normAutofit fontScale="85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mj-lt"/>
              </a:rPr>
              <a:t>🚀 </a:t>
            </a:r>
            <a:r>
              <a:rPr kumimoji="0" lang="en-US" altLang="en-US" sz="2000" b="1" i="0" u="none" strike="noStrike" cap="none" normalizeH="0" baseline="0" dirty="0">
                <a:ln>
                  <a:noFill/>
                </a:ln>
                <a:effectLst/>
                <a:latin typeface="+mj-lt"/>
              </a:rPr>
              <a:t>Simplified Access</a:t>
            </a:r>
            <a:r>
              <a:rPr kumimoji="0" lang="en-US" altLang="en-US" sz="2000" b="0" i="0" u="none" strike="noStrike" cap="none" normalizeH="0" baseline="0" dirty="0">
                <a:ln>
                  <a:noFill/>
                </a:ln>
                <a:effectLst/>
                <a:latin typeface="+mj-lt"/>
              </a:rPr>
              <a:t>: Navigate via our easy information panel, specifically created for Student Care Managers.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effectLst/>
                <a:latin typeface="+mj-lt"/>
              </a:rPr>
            </a:br>
            <a:r>
              <a:rPr kumimoji="0" lang="en-US" altLang="en-US" sz="2000" b="0" i="0" u="none" strike="noStrike" cap="none" normalizeH="0" baseline="0" dirty="0">
                <a:ln>
                  <a:noFill/>
                </a:ln>
                <a:effectLst/>
                <a:latin typeface="+mj-lt"/>
              </a:rPr>
              <a:t>📅 </a:t>
            </a:r>
            <a:r>
              <a:rPr kumimoji="0" lang="en-US" altLang="en-US" sz="2000" b="1" i="0" u="none" strike="noStrike" cap="none" normalizeH="0" baseline="0" dirty="0">
                <a:ln>
                  <a:noFill/>
                </a:ln>
                <a:effectLst/>
                <a:latin typeface="+mj-lt"/>
              </a:rPr>
              <a:t>Registration Renewals</a:t>
            </a:r>
            <a:r>
              <a:rPr kumimoji="0" lang="en-US" altLang="en-US" sz="2000" b="0" i="0" u="none" strike="noStrike" cap="none" normalizeH="0" baseline="0" dirty="0">
                <a:ln>
                  <a:noFill/>
                </a:ln>
                <a:effectLst/>
                <a:latin typeface="+mj-lt"/>
              </a:rPr>
              <a:t>: Reinvented Easily track annual renewals for instructors and students. Goodbye to paper traces, and welcome to digital efficiency!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effectLst/>
                <a:latin typeface="+mj-lt"/>
              </a:rPr>
            </a:br>
            <a:r>
              <a:rPr kumimoji="0" lang="en-US" altLang="en-US" sz="2000" b="0" i="0" u="none" strike="noStrike" cap="none" normalizeH="0" baseline="0" dirty="0">
                <a:ln>
                  <a:noFill/>
                </a:ln>
                <a:effectLst/>
                <a:latin typeface="+mj-lt"/>
              </a:rPr>
              <a:t>📧</a:t>
            </a:r>
            <a:r>
              <a:rPr kumimoji="0" lang="en-US" altLang="en-US" sz="2000" b="1" i="0" u="none" strike="noStrike" cap="none" normalizeH="0" baseline="0" dirty="0">
                <a:ln>
                  <a:noFill/>
                </a:ln>
                <a:effectLst/>
                <a:latin typeface="+mj-lt"/>
              </a:rPr>
              <a:t>Health Alert Hub</a:t>
            </a:r>
            <a:r>
              <a:rPr kumimoji="0" lang="en-US" altLang="en-US" sz="2000" b="0" i="0" u="none" strike="noStrike" cap="none" normalizeH="0" baseline="0" dirty="0">
                <a:ln>
                  <a:noFill/>
                </a:ln>
                <a:effectLst/>
                <a:latin typeface="+mj-lt"/>
              </a:rPr>
              <a:t>: Automate vaccination reminders due to ensure every child is protected on time.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effectLst/>
                <a:latin typeface="+mj-lt"/>
              </a:rPr>
            </a:br>
            <a:r>
              <a:rPr kumimoji="0" lang="en-US" altLang="en-US" sz="2000" b="0" i="0" u="none" strike="noStrike" cap="none" normalizeH="0" baseline="0" dirty="0">
                <a:ln>
                  <a:noFill/>
                </a:ln>
                <a:effectLst/>
                <a:latin typeface="+mj-lt"/>
              </a:rPr>
              <a:t>✍️ </a:t>
            </a:r>
            <a:r>
              <a:rPr kumimoji="0" lang="en-US" altLang="en-US" sz="2000" b="1" i="0" u="none" strike="noStrike" cap="none" normalizeH="0" baseline="0" dirty="0">
                <a:ln>
                  <a:noFill/>
                </a:ln>
                <a:effectLst/>
                <a:latin typeface="+mj-lt"/>
              </a:rPr>
              <a:t>Easy Enrollment: </a:t>
            </a:r>
            <a:r>
              <a:rPr kumimoji="0" lang="en-US" altLang="en-US" sz="2000" b="0" i="0" u="none" strike="noStrike" cap="none" normalizeH="0" baseline="0" dirty="0">
                <a:ln>
                  <a:noFill/>
                </a:ln>
                <a:effectLst/>
                <a:latin typeface="+mj-lt"/>
              </a:rPr>
              <a:t>Registration for students and instructors is now a breeze. Data capture? Immediate and accurate.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effectLst/>
                <a:latin typeface="+mj-lt"/>
              </a:rPr>
            </a:br>
            <a:r>
              <a:rPr kumimoji="0" lang="en-US" altLang="en-US" sz="2000" b="0" i="0" u="none" strike="noStrike" cap="none" normalizeH="0" baseline="0" dirty="0">
                <a:ln>
                  <a:noFill/>
                </a:ln>
                <a:effectLst/>
                <a:latin typeface="+mj-lt"/>
              </a:rPr>
              <a:t>📚 </a:t>
            </a:r>
            <a:r>
              <a:rPr kumimoji="0" lang="en-US" altLang="en-US" sz="2000" b="1" i="0" u="none" strike="noStrike" cap="none" normalizeH="0" baseline="0" dirty="0">
                <a:ln>
                  <a:noFill/>
                </a:ln>
                <a:effectLst/>
                <a:latin typeface="+mj-lt"/>
              </a:rPr>
              <a:t>Vaccination Verification Vault</a:t>
            </a:r>
            <a:r>
              <a:rPr kumimoji="0" lang="en-US" altLang="en-US" sz="2000" b="0" i="0" u="none" strike="noStrike" cap="none" normalizeH="0" baseline="0" dirty="0">
                <a:ln>
                  <a:noFill/>
                </a:ln>
                <a:effectLst/>
                <a:latin typeface="+mj-lt"/>
              </a:rPr>
              <a:t>: Maintain vaccination records without clutter. A system that is straightforward, brief, and easy to understand.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effectLst/>
                <a:latin typeface="+mj-lt"/>
              </a:rPr>
            </a:br>
            <a:r>
              <a:rPr kumimoji="0" lang="en-US" altLang="en-US" sz="2000" b="0" i="0" u="none" strike="noStrike" cap="none" normalizeH="0" baseline="0" dirty="0">
                <a:ln>
                  <a:noFill/>
                </a:ln>
                <a:effectLst/>
                <a:latin typeface="+mj-lt"/>
              </a:rPr>
              <a:t>📋 </a:t>
            </a:r>
            <a:r>
              <a:rPr kumimoji="0" lang="en-US" altLang="en-US" sz="2000" b="1" i="0" u="none" strike="noStrike" cap="none" normalizeH="0" baseline="0" dirty="0">
                <a:ln>
                  <a:noFill/>
                </a:ln>
                <a:effectLst/>
                <a:latin typeface="+mj-lt"/>
              </a:rPr>
              <a:t>Legal Liaison: </a:t>
            </a:r>
            <a:r>
              <a:rPr kumimoji="0" lang="en-US" altLang="en-US" sz="2000" b="0" i="0" u="none" strike="noStrike" cap="none" normalizeH="0" baseline="0" dirty="0">
                <a:ln>
                  <a:noFill/>
                </a:ln>
                <a:effectLst/>
                <a:latin typeface="+mj-lt"/>
              </a:rPr>
              <a:t>Assign students to instructors by state legislation, without second-guessing. Classroom Cohesion: Arrange pupils and teachers by legal guidelines. Structured, sorted, and state authorized.</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426720" y="0"/>
            <a:ext cx="4896678" cy="2783840"/>
          </a:xfrm>
        </p:spPr>
        <p:txBody>
          <a:bodyPr/>
          <a:lstStyle/>
          <a:p>
            <a:r>
              <a:rPr lang="en-IN" dirty="0"/>
              <a:t>Object Oriented Design</a:t>
            </a:r>
            <a:endParaRPr lang="en-US" dirty="0"/>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426721" y="3268750"/>
            <a:ext cx="4896677" cy="2309726"/>
          </a:xfrm>
        </p:spPr>
        <p:txBody>
          <a:bodyPr/>
          <a:lstStyle/>
          <a:p>
            <a:pPr marL="342900" indent="-342900">
              <a:buFont typeface="Arial" panose="020B0604020202020204" pitchFamily="34" charset="0"/>
              <a:buChar char="•"/>
            </a:pPr>
            <a:r>
              <a:rPr lang="en-IN" sz="2000" dirty="0"/>
              <a:t>Abstraction</a:t>
            </a:r>
          </a:p>
          <a:p>
            <a:pPr marL="342900" indent="-342900">
              <a:buFont typeface="Arial" panose="020B0604020202020204" pitchFamily="34" charset="0"/>
              <a:buChar char="•"/>
            </a:pPr>
            <a:r>
              <a:rPr lang="en-IN" sz="2000" dirty="0"/>
              <a:t>Inheritance</a:t>
            </a:r>
          </a:p>
          <a:p>
            <a:pPr marL="342900" indent="-342900">
              <a:buFont typeface="Arial" panose="020B0604020202020204" pitchFamily="34" charset="0"/>
              <a:buChar char="•"/>
            </a:pPr>
            <a:r>
              <a:rPr lang="en-IN" sz="2000" dirty="0"/>
              <a:t>Encapsulation</a:t>
            </a:r>
          </a:p>
          <a:p>
            <a:pPr marL="342900" indent="-342900">
              <a:buFont typeface="Arial" panose="020B0604020202020204" pitchFamily="34" charset="0"/>
              <a:buChar char="•"/>
            </a:pPr>
            <a:r>
              <a:rPr lang="en-IN" sz="2000" dirty="0"/>
              <a:t>Polymorphism</a:t>
            </a:r>
          </a:p>
        </p:txBody>
      </p:sp>
    </p:spTree>
    <p:extLst>
      <p:ext uri="{BB962C8B-B14F-4D97-AF65-F5344CB8AC3E}">
        <p14:creationId xmlns:p14="http://schemas.microsoft.com/office/powerpoint/2010/main" val="176041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006475"/>
          </a:xfrm>
        </p:spPr>
        <p:txBody>
          <a:bodyPr/>
          <a:lstStyle/>
          <a:p>
            <a:r>
              <a:rPr lang="en-IN" dirty="0"/>
              <a:t>Design Patterns</a:t>
            </a:r>
            <a:endParaRPr lang="en-US" dirty="0"/>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pic>
        <p:nvPicPr>
          <p:cNvPr id="8" name="Content Placeholder 3">
            <a:extLst>
              <a:ext uri="{FF2B5EF4-FFF2-40B4-BE49-F238E27FC236}">
                <a16:creationId xmlns:a16="http://schemas.microsoft.com/office/drawing/2014/main" id="{F3AD68D3-3DE4-1FB5-5E1D-021C7240149E}"/>
              </a:ext>
            </a:extLst>
          </p:cNvPr>
          <p:cNvPicPr>
            <a:picLocks noChangeAspect="1"/>
          </p:cNvPicPr>
          <p:nvPr/>
        </p:nvPicPr>
        <p:blipFill>
          <a:blip r:embed="rId3"/>
          <a:stretch>
            <a:fillRect/>
          </a:stretch>
        </p:blipFill>
        <p:spPr>
          <a:xfrm>
            <a:off x="1381082" y="1286643"/>
            <a:ext cx="9429835" cy="5388477"/>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E0FE53B-7ECB-D689-2738-0ABB2EA9315C}"/>
              </a:ext>
            </a:extLst>
          </p:cNvPr>
          <p:cNvSpPr>
            <a:spLocks noGrp="1"/>
          </p:cNvSpPr>
          <p:nvPr>
            <p:ph type="title"/>
          </p:nvPr>
        </p:nvSpPr>
        <p:spPr>
          <a:xfrm>
            <a:off x="913795" y="609600"/>
            <a:ext cx="10353762" cy="970450"/>
          </a:xfrm>
        </p:spPr>
        <p:txBody>
          <a:bodyPr/>
          <a:lstStyle/>
          <a:p>
            <a:r>
              <a:rPr lang="en-IN" dirty="0"/>
              <a:t>MVC Design Pattern</a:t>
            </a:r>
          </a:p>
        </p:txBody>
      </p:sp>
      <p:sp>
        <p:nvSpPr>
          <p:cNvPr id="20" name="Text Placeholder 2">
            <a:extLst>
              <a:ext uri="{FF2B5EF4-FFF2-40B4-BE49-F238E27FC236}">
                <a16:creationId xmlns:a16="http://schemas.microsoft.com/office/drawing/2014/main" id="{45B3E402-3698-5920-D6EC-F569EFBA1A7E}"/>
              </a:ext>
            </a:extLst>
          </p:cNvPr>
          <p:cNvSpPr txBox="1">
            <a:spLocks/>
          </p:cNvSpPr>
          <p:nvPr/>
        </p:nvSpPr>
        <p:spPr>
          <a:xfrm>
            <a:off x="913795" y="1885950"/>
            <a:ext cx="3300984" cy="764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Model</a:t>
            </a:r>
            <a:endParaRPr lang="en-IN" dirty="0"/>
          </a:p>
        </p:txBody>
      </p:sp>
      <p:sp>
        <p:nvSpPr>
          <p:cNvPr id="21" name="Text Placeholder 4">
            <a:extLst>
              <a:ext uri="{FF2B5EF4-FFF2-40B4-BE49-F238E27FC236}">
                <a16:creationId xmlns:a16="http://schemas.microsoft.com/office/drawing/2014/main" id="{63332192-8B86-28DE-3288-39DBCA519A45}"/>
              </a:ext>
            </a:extLst>
          </p:cNvPr>
          <p:cNvSpPr txBox="1">
            <a:spLocks/>
          </p:cNvSpPr>
          <p:nvPr/>
        </p:nvSpPr>
        <p:spPr>
          <a:xfrm>
            <a:off x="4446711" y="1885949"/>
            <a:ext cx="3300984" cy="7647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View</a:t>
            </a:r>
            <a:endParaRPr lang="en-IN" dirty="0"/>
          </a:p>
        </p:txBody>
      </p:sp>
      <p:sp>
        <p:nvSpPr>
          <p:cNvPr id="22" name="Text Placeholder 6">
            <a:extLst>
              <a:ext uri="{FF2B5EF4-FFF2-40B4-BE49-F238E27FC236}">
                <a16:creationId xmlns:a16="http://schemas.microsoft.com/office/drawing/2014/main" id="{C3BD53C9-14E8-6A16-5832-7311CF1B6D31}"/>
              </a:ext>
            </a:extLst>
          </p:cNvPr>
          <p:cNvSpPr txBox="1">
            <a:spLocks/>
          </p:cNvSpPr>
          <p:nvPr/>
        </p:nvSpPr>
        <p:spPr>
          <a:xfrm>
            <a:off x="7966572" y="1885950"/>
            <a:ext cx="3300984" cy="764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Controller</a:t>
            </a:r>
            <a:endParaRPr lang="en-IN" dirty="0"/>
          </a:p>
        </p:txBody>
      </p:sp>
      <p:sp>
        <p:nvSpPr>
          <p:cNvPr id="23" name="Rectangle 1">
            <a:extLst>
              <a:ext uri="{FF2B5EF4-FFF2-40B4-BE49-F238E27FC236}">
                <a16:creationId xmlns:a16="http://schemas.microsoft.com/office/drawing/2014/main" id="{F8D973F9-186B-1057-AA26-8C5DB206BCB8}"/>
              </a:ext>
            </a:extLst>
          </p:cNvPr>
          <p:cNvSpPr txBox="1">
            <a:spLocks noChangeArrowheads="1"/>
          </p:cNvSpPr>
          <p:nvPr/>
        </p:nvSpPr>
        <p:spPr bwMode="auto">
          <a:xfrm>
            <a:off x="913795" y="2675777"/>
            <a:ext cx="330098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000">
                <a:latin typeface="+mj-lt"/>
              </a:rPr>
              <a:t>The Model element encapsulates the system's data-centric functionality, including all of the logic required to handle the data that the user interacts with.</a:t>
            </a:r>
            <a:endParaRPr lang="en-US" altLang="en-US" sz="2000" dirty="0">
              <a:latin typeface="+mj-lt"/>
            </a:endParaRPr>
          </a:p>
        </p:txBody>
      </p:sp>
      <p:sp>
        <p:nvSpPr>
          <p:cNvPr id="24" name="Rectangle 2">
            <a:extLst>
              <a:ext uri="{FF2B5EF4-FFF2-40B4-BE49-F238E27FC236}">
                <a16:creationId xmlns:a16="http://schemas.microsoft.com/office/drawing/2014/main" id="{29679477-E9D3-ADD3-88C9-135BE3FF089E}"/>
              </a:ext>
            </a:extLst>
          </p:cNvPr>
          <p:cNvSpPr txBox="1">
            <a:spLocks noChangeArrowheads="1"/>
          </p:cNvSpPr>
          <p:nvPr/>
        </p:nvSpPr>
        <p:spPr bwMode="auto">
          <a:xfrm>
            <a:off x="4440183" y="2552667"/>
            <a:ext cx="330098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000">
                <a:latin typeface="+mj-lt"/>
              </a:rPr>
              <a:t>The View component acts as the visual interface for the program, orchestrating all of its user interface behaviors.</a:t>
            </a:r>
            <a:endParaRPr lang="en-US" altLang="en-US" sz="2000" dirty="0">
              <a:latin typeface="+mj-lt"/>
            </a:endParaRPr>
          </a:p>
        </p:txBody>
      </p:sp>
      <p:sp>
        <p:nvSpPr>
          <p:cNvPr id="25" name="Rectangle 3">
            <a:extLst>
              <a:ext uri="{FF2B5EF4-FFF2-40B4-BE49-F238E27FC236}">
                <a16:creationId xmlns:a16="http://schemas.microsoft.com/office/drawing/2014/main" id="{E11F73A6-0A99-0894-7CAB-613F446FD616}"/>
              </a:ext>
            </a:extLst>
          </p:cNvPr>
          <p:cNvSpPr txBox="1">
            <a:spLocks noChangeArrowheads="1"/>
          </p:cNvSpPr>
          <p:nvPr/>
        </p:nvSpPr>
        <p:spPr bwMode="auto">
          <a:xfrm>
            <a:off x="7966571" y="2491111"/>
            <a:ext cx="356770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000">
                <a:latin typeface="+mj-lt"/>
              </a:rPr>
              <a:t>Controllers act as conductors, allowing communication between the Model's data structures and the View's presentation layer, managing business logic, responding to user input, and organizing data flow to produce the final visual result.</a:t>
            </a:r>
            <a:endParaRPr lang="en-US" altLang="en-US" sz="2000" dirty="0">
              <a:latin typeface="+mj-lt"/>
            </a:endParaRPr>
          </a:p>
        </p:txBody>
      </p:sp>
    </p:spTree>
    <p:extLst>
      <p:ext uri="{BB962C8B-B14F-4D97-AF65-F5344CB8AC3E}">
        <p14:creationId xmlns:p14="http://schemas.microsoft.com/office/powerpoint/2010/main" val="56969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3506192" y="0"/>
            <a:ext cx="5179615" cy="874487"/>
          </a:xfrm>
        </p:spPr>
        <p:txBody>
          <a:bodyPr/>
          <a:lstStyle/>
          <a:p>
            <a:pPr algn="ctr"/>
            <a:r>
              <a:rPr lang="en-IN" dirty="0"/>
              <a:t>Database</a:t>
            </a:r>
            <a:endParaRPr lang="en-US" dirty="0"/>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4" name="Picture 3">
            <a:extLst>
              <a:ext uri="{FF2B5EF4-FFF2-40B4-BE49-F238E27FC236}">
                <a16:creationId xmlns:a16="http://schemas.microsoft.com/office/drawing/2014/main" id="{F418CBFE-77F8-4ABE-749D-CD217EBAAD54}"/>
              </a:ext>
            </a:extLst>
          </p:cNvPr>
          <p:cNvPicPr>
            <a:picLocks noChangeAspect="1"/>
          </p:cNvPicPr>
          <p:nvPr/>
        </p:nvPicPr>
        <p:blipFill>
          <a:blip r:embed="rId3"/>
          <a:stretch>
            <a:fillRect/>
          </a:stretch>
        </p:blipFill>
        <p:spPr>
          <a:xfrm>
            <a:off x="2897313" y="1098797"/>
            <a:ext cx="6051479" cy="4902200"/>
          </a:xfrm>
          <a:prstGeom prst="rect">
            <a:avLst/>
          </a:prstGeom>
        </p:spPr>
      </p:pic>
      <p:sp>
        <p:nvSpPr>
          <p:cNvPr id="6" name="TextBox 5">
            <a:extLst>
              <a:ext uri="{FF2B5EF4-FFF2-40B4-BE49-F238E27FC236}">
                <a16:creationId xmlns:a16="http://schemas.microsoft.com/office/drawing/2014/main" id="{214D913F-3B0E-0A2C-7E58-B38C3B2B3446}"/>
              </a:ext>
            </a:extLst>
          </p:cNvPr>
          <p:cNvSpPr txBox="1"/>
          <p:nvPr/>
        </p:nvSpPr>
        <p:spPr>
          <a:xfrm>
            <a:off x="3051425" y="729465"/>
            <a:ext cx="3219151" cy="369332"/>
          </a:xfrm>
          <a:prstGeom prst="rect">
            <a:avLst/>
          </a:prstGeom>
          <a:noFill/>
        </p:spPr>
        <p:txBody>
          <a:bodyPr wrap="none" rtlCol="0">
            <a:spAutoFit/>
          </a:bodyPr>
          <a:lstStyle/>
          <a:p>
            <a:r>
              <a:rPr lang="en-US" dirty="0"/>
              <a:t>Used MySQL for the database </a:t>
            </a:r>
          </a:p>
        </p:txBody>
      </p:sp>
    </p:spTree>
    <p:extLst>
      <p:ext uri="{BB962C8B-B14F-4D97-AF65-F5344CB8AC3E}">
        <p14:creationId xmlns:p14="http://schemas.microsoft.com/office/powerpoint/2010/main" val="151744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1333501" y="78625"/>
            <a:ext cx="9524998" cy="632575"/>
          </a:xfrm>
        </p:spPr>
        <p:txBody>
          <a:bodyPr/>
          <a:lstStyle/>
          <a:p>
            <a:pPr algn="ctr"/>
            <a:r>
              <a:rPr lang="en-IN" dirty="0"/>
              <a:t>Sign Up Page</a:t>
            </a:r>
            <a:endParaRPr lang="en-US" dirty="0"/>
          </a:p>
        </p:txBody>
      </p:sp>
      <p:pic>
        <p:nvPicPr>
          <p:cNvPr id="4" name="Picture 3">
            <a:extLst>
              <a:ext uri="{FF2B5EF4-FFF2-40B4-BE49-F238E27FC236}">
                <a16:creationId xmlns:a16="http://schemas.microsoft.com/office/drawing/2014/main" id="{3A7A4FB1-F6FF-FCE1-D42B-B2FD51779E53}"/>
              </a:ext>
            </a:extLst>
          </p:cNvPr>
          <p:cNvPicPr>
            <a:picLocks noChangeAspect="1"/>
          </p:cNvPicPr>
          <p:nvPr/>
        </p:nvPicPr>
        <p:blipFill>
          <a:blip r:embed="rId3"/>
          <a:stretch>
            <a:fillRect/>
          </a:stretch>
        </p:blipFill>
        <p:spPr>
          <a:xfrm>
            <a:off x="2538484" y="982639"/>
            <a:ext cx="6974006" cy="4558352"/>
          </a:xfrm>
          <a:prstGeom prst="rect">
            <a:avLst/>
          </a:prstGeom>
        </p:spPr>
      </p:pic>
    </p:spTree>
    <p:extLst>
      <p:ext uri="{BB962C8B-B14F-4D97-AF65-F5344CB8AC3E}">
        <p14:creationId xmlns:p14="http://schemas.microsoft.com/office/powerpoint/2010/main" val="239840606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174</TotalTime>
  <Words>517</Words>
  <Application>Microsoft Macintosh PowerPoint</Application>
  <PresentationFormat>Widescreen</PresentationFormat>
  <Paragraphs>78</Paragraphs>
  <Slides>21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Tenorite</vt:lpstr>
      <vt:lpstr>Custom</vt:lpstr>
      <vt:lpstr>Final Project - Group 02 CSYE6200 Concepts of Object-Oriented Design</vt:lpstr>
      <vt:lpstr>Technologies   Java JAVA AWT GUI With Swing  mySQL Database </vt:lpstr>
      <vt:lpstr>Introduction</vt:lpstr>
      <vt:lpstr>Features</vt:lpstr>
      <vt:lpstr>Object Oriented Design</vt:lpstr>
      <vt:lpstr>Design Patterns</vt:lpstr>
      <vt:lpstr>MVC Design Pattern</vt:lpstr>
      <vt:lpstr>Database</vt:lpstr>
      <vt:lpstr>Sign Up Page</vt:lpstr>
      <vt:lpstr>Sign in Page</vt:lpstr>
      <vt:lpstr>Home (Admin View)</vt:lpstr>
      <vt:lpstr>Instructor Registration (Admin View)</vt:lpstr>
      <vt:lpstr>Student Registration</vt:lpstr>
      <vt:lpstr>Student Details (Admin View)</vt:lpstr>
      <vt:lpstr>Student Immunization Management (Admin View)</vt:lpstr>
      <vt:lpstr>Student Class Assignment (Admin View)</vt:lpstr>
      <vt:lpstr>Teachers Details (Admin View)</vt:lpstr>
      <vt:lpstr>Class Rooms Details (Admin View)</vt:lpstr>
      <vt:lpstr>Future Improvement</vt:lpstr>
      <vt:lpstr>Contribution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CSYE6200 Concepts of Object-Oriented Design</dc:title>
  <dc:creator>sameeth goud</dc:creator>
  <cp:lastModifiedBy>Ks2213</cp:lastModifiedBy>
  <cp:revision>9</cp:revision>
  <dcterms:created xsi:type="dcterms:W3CDTF">2024-04-21T22:16:07Z</dcterms:created>
  <dcterms:modified xsi:type="dcterms:W3CDTF">2024-04-22T02:23:42Z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